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417D9-6040-F30D-849B-4878197016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E6073522-EB6C-66F2-559A-188FCA8563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EC389EF-D786-1BC6-B336-9DD3E991458C}"/>
              </a:ext>
            </a:extLst>
          </p:cNvPr>
          <p:cNvSpPr>
            <a:spLocks noGrp="1"/>
          </p:cNvSpPr>
          <p:nvPr>
            <p:ph type="dt" sz="half" idx="10"/>
          </p:nvPr>
        </p:nvSpPr>
        <p:spPr/>
        <p:txBody>
          <a:bodyPr/>
          <a:lstStyle/>
          <a:p>
            <a:fld id="{B2818036-5C1D-4A57-8187-4337BC0877E2}" type="datetimeFigureOut">
              <a:rPr lang="en-IN" smtClean="0"/>
              <a:t>14-09-2023</a:t>
            </a:fld>
            <a:endParaRPr lang="en-IN"/>
          </a:p>
        </p:txBody>
      </p:sp>
      <p:sp>
        <p:nvSpPr>
          <p:cNvPr id="5" name="Footer Placeholder 4">
            <a:extLst>
              <a:ext uri="{FF2B5EF4-FFF2-40B4-BE49-F238E27FC236}">
                <a16:creationId xmlns:a16="http://schemas.microsoft.com/office/drawing/2014/main" id="{E5C3C76E-1057-2A57-980F-CAB37E17BFE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53B9C19-FC59-135D-DA58-F870B363612A}"/>
              </a:ext>
            </a:extLst>
          </p:cNvPr>
          <p:cNvSpPr>
            <a:spLocks noGrp="1"/>
          </p:cNvSpPr>
          <p:nvPr>
            <p:ph type="sldNum" sz="quarter" idx="12"/>
          </p:nvPr>
        </p:nvSpPr>
        <p:spPr/>
        <p:txBody>
          <a:bodyPr/>
          <a:lstStyle/>
          <a:p>
            <a:fld id="{275BF0CB-0817-439D-85E7-8C3EFFABB219}" type="slidenum">
              <a:rPr lang="en-IN" smtClean="0"/>
              <a:t>‹#›</a:t>
            </a:fld>
            <a:endParaRPr lang="en-IN"/>
          </a:p>
        </p:txBody>
      </p:sp>
    </p:spTree>
    <p:extLst>
      <p:ext uri="{BB962C8B-B14F-4D97-AF65-F5344CB8AC3E}">
        <p14:creationId xmlns:p14="http://schemas.microsoft.com/office/powerpoint/2010/main" val="4206939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DD4DE-CC29-A7BE-A7B8-A67D535C350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B6F9992-9467-56D5-C785-C97F1E2338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CBAE09E-D2C4-D057-6E0A-39DA97E6C5A7}"/>
              </a:ext>
            </a:extLst>
          </p:cNvPr>
          <p:cNvSpPr>
            <a:spLocks noGrp="1"/>
          </p:cNvSpPr>
          <p:nvPr>
            <p:ph type="dt" sz="half" idx="10"/>
          </p:nvPr>
        </p:nvSpPr>
        <p:spPr/>
        <p:txBody>
          <a:bodyPr/>
          <a:lstStyle/>
          <a:p>
            <a:fld id="{B2818036-5C1D-4A57-8187-4337BC0877E2}" type="datetimeFigureOut">
              <a:rPr lang="en-IN" smtClean="0"/>
              <a:t>14-09-2023</a:t>
            </a:fld>
            <a:endParaRPr lang="en-IN"/>
          </a:p>
        </p:txBody>
      </p:sp>
      <p:sp>
        <p:nvSpPr>
          <p:cNvPr id="5" name="Footer Placeholder 4">
            <a:extLst>
              <a:ext uri="{FF2B5EF4-FFF2-40B4-BE49-F238E27FC236}">
                <a16:creationId xmlns:a16="http://schemas.microsoft.com/office/drawing/2014/main" id="{C151A937-BA5B-3FAE-2078-20A9F63FF91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FCA6C65-8567-7072-35B0-7CEB3ADE47DF}"/>
              </a:ext>
            </a:extLst>
          </p:cNvPr>
          <p:cNvSpPr>
            <a:spLocks noGrp="1"/>
          </p:cNvSpPr>
          <p:nvPr>
            <p:ph type="sldNum" sz="quarter" idx="12"/>
          </p:nvPr>
        </p:nvSpPr>
        <p:spPr/>
        <p:txBody>
          <a:bodyPr/>
          <a:lstStyle/>
          <a:p>
            <a:fld id="{275BF0CB-0817-439D-85E7-8C3EFFABB219}" type="slidenum">
              <a:rPr lang="en-IN" smtClean="0"/>
              <a:t>‹#›</a:t>
            </a:fld>
            <a:endParaRPr lang="en-IN"/>
          </a:p>
        </p:txBody>
      </p:sp>
    </p:spTree>
    <p:extLst>
      <p:ext uri="{BB962C8B-B14F-4D97-AF65-F5344CB8AC3E}">
        <p14:creationId xmlns:p14="http://schemas.microsoft.com/office/powerpoint/2010/main" val="3546224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C32E51-DC10-2FD4-A680-83A6AA597E7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1FB3965-705A-1A82-7E92-E5D5D86D435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749D1DC-F683-8D12-AEFA-562535D27010}"/>
              </a:ext>
            </a:extLst>
          </p:cNvPr>
          <p:cNvSpPr>
            <a:spLocks noGrp="1"/>
          </p:cNvSpPr>
          <p:nvPr>
            <p:ph type="dt" sz="half" idx="10"/>
          </p:nvPr>
        </p:nvSpPr>
        <p:spPr/>
        <p:txBody>
          <a:bodyPr/>
          <a:lstStyle/>
          <a:p>
            <a:fld id="{B2818036-5C1D-4A57-8187-4337BC0877E2}" type="datetimeFigureOut">
              <a:rPr lang="en-IN" smtClean="0"/>
              <a:t>14-09-2023</a:t>
            </a:fld>
            <a:endParaRPr lang="en-IN"/>
          </a:p>
        </p:txBody>
      </p:sp>
      <p:sp>
        <p:nvSpPr>
          <p:cNvPr id="5" name="Footer Placeholder 4">
            <a:extLst>
              <a:ext uri="{FF2B5EF4-FFF2-40B4-BE49-F238E27FC236}">
                <a16:creationId xmlns:a16="http://schemas.microsoft.com/office/drawing/2014/main" id="{988D7D87-8686-2780-B782-BBC77657426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9B5BA0-87F6-95ED-A7F9-B92D0DEAB3EC}"/>
              </a:ext>
            </a:extLst>
          </p:cNvPr>
          <p:cNvSpPr>
            <a:spLocks noGrp="1"/>
          </p:cNvSpPr>
          <p:nvPr>
            <p:ph type="sldNum" sz="quarter" idx="12"/>
          </p:nvPr>
        </p:nvSpPr>
        <p:spPr/>
        <p:txBody>
          <a:bodyPr/>
          <a:lstStyle/>
          <a:p>
            <a:fld id="{275BF0CB-0817-439D-85E7-8C3EFFABB219}" type="slidenum">
              <a:rPr lang="en-IN" smtClean="0"/>
              <a:t>‹#›</a:t>
            </a:fld>
            <a:endParaRPr lang="en-IN"/>
          </a:p>
        </p:txBody>
      </p:sp>
    </p:spTree>
    <p:extLst>
      <p:ext uri="{BB962C8B-B14F-4D97-AF65-F5344CB8AC3E}">
        <p14:creationId xmlns:p14="http://schemas.microsoft.com/office/powerpoint/2010/main" val="1074907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C66F9-E29F-3D1E-1C06-ED224E6561E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A0FF1E4-4B2A-A817-E53E-DA3537868B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C13DFB4-B2E2-20AB-8161-3E06DB4038A6}"/>
              </a:ext>
            </a:extLst>
          </p:cNvPr>
          <p:cNvSpPr>
            <a:spLocks noGrp="1"/>
          </p:cNvSpPr>
          <p:nvPr>
            <p:ph type="dt" sz="half" idx="10"/>
          </p:nvPr>
        </p:nvSpPr>
        <p:spPr/>
        <p:txBody>
          <a:bodyPr/>
          <a:lstStyle/>
          <a:p>
            <a:fld id="{B2818036-5C1D-4A57-8187-4337BC0877E2}" type="datetimeFigureOut">
              <a:rPr lang="en-IN" smtClean="0"/>
              <a:t>14-09-2023</a:t>
            </a:fld>
            <a:endParaRPr lang="en-IN"/>
          </a:p>
        </p:txBody>
      </p:sp>
      <p:sp>
        <p:nvSpPr>
          <p:cNvPr id="5" name="Footer Placeholder 4">
            <a:extLst>
              <a:ext uri="{FF2B5EF4-FFF2-40B4-BE49-F238E27FC236}">
                <a16:creationId xmlns:a16="http://schemas.microsoft.com/office/drawing/2014/main" id="{D46B7445-8659-8534-CA12-5EDE0E2641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E25109F-B19A-4498-49F4-3E15903B97D2}"/>
              </a:ext>
            </a:extLst>
          </p:cNvPr>
          <p:cNvSpPr>
            <a:spLocks noGrp="1"/>
          </p:cNvSpPr>
          <p:nvPr>
            <p:ph type="sldNum" sz="quarter" idx="12"/>
          </p:nvPr>
        </p:nvSpPr>
        <p:spPr/>
        <p:txBody>
          <a:bodyPr/>
          <a:lstStyle/>
          <a:p>
            <a:fld id="{275BF0CB-0817-439D-85E7-8C3EFFABB219}" type="slidenum">
              <a:rPr lang="en-IN" smtClean="0"/>
              <a:t>‹#›</a:t>
            </a:fld>
            <a:endParaRPr lang="en-IN"/>
          </a:p>
        </p:txBody>
      </p:sp>
    </p:spTree>
    <p:extLst>
      <p:ext uri="{BB962C8B-B14F-4D97-AF65-F5344CB8AC3E}">
        <p14:creationId xmlns:p14="http://schemas.microsoft.com/office/powerpoint/2010/main" val="291475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B56CE-2B27-4009-E234-1A6944713A0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AC862E3-0250-D41E-F233-3BAB26998C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BCDF43-670B-2F4E-C83D-107AD334DC38}"/>
              </a:ext>
            </a:extLst>
          </p:cNvPr>
          <p:cNvSpPr>
            <a:spLocks noGrp="1"/>
          </p:cNvSpPr>
          <p:nvPr>
            <p:ph type="dt" sz="half" idx="10"/>
          </p:nvPr>
        </p:nvSpPr>
        <p:spPr/>
        <p:txBody>
          <a:bodyPr/>
          <a:lstStyle/>
          <a:p>
            <a:fld id="{B2818036-5C1D-4A57-8187-4337BC0877E2}" type="datetimeFigureOut">
              <a:rPr lang="en-IN" smtClean="0"/>
              <a:t>14-09-2023</a:t>
            </a:fld>
            <a:endParaRPr lang="en-IN"/>
          </a:p>
        </p:txBody>
      </p:sp>
      <p:sp>
        <p:nvSpPr>
          <p:cNvPr id="5" name="Footer Placeholder 4">
            <a:extLst>
              <a:ext uri="{FF2B5EF4-FFF2-40B4-BE49-F238E27FC236}">
                <a16:creationId xmlns:a16="http://schemas.microsoft.com/office/drawing/2014/main" id="{57B1387F-14B8-49C3-0134-E2B8CFEA9E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562105E-7A53-AC4E-B3B7-00D4F87C27BF}"/>
              </a:ext>
            </a:extLst>
          </p:cNvPr>
          <p:cNvSpPr>
            <a:spLocks noGrp="1"/>
          </p:cNvSpPr>
          <p:nvPr>
            <p:ph type="sldNum" sz="quarter" idx="12"/>
          </p:nvPr>
        </p:nvSpPr>
        <p:spPr/>
        <p:txBody>
          <a:bodyPr/>
          <a:lstStyle/>
          <a:p>
            <a:fld id="{275BF0CB-0817-439D-85E7-8C3EFFABB219}" type="slidenum">
              <a:rPr lang="en-IN" smtClean="0"/>
              <a:t>‹#›</a:t>
            </a:fld>
            <a:endParaRPr lang="en-IN"/>
          </a:p>
        </p:txBody>
      </p:sp>
    </p:spTree>
    <p:extLst>
      <p:ext uri="{BB962C8B-B14F-4D97-AF65-F5344CB8AC3E}">
        <p14:creationId xmlns:p14="http://schemas.microsoft.com/office/powerpoint/2010/main" val="3271342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F8797-FECB-7DDC-D217-3DF9AA1643B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976701A-7D09-B051-644F-CC55B37F005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DCB8DE4-7B4A-A3F7-2104-A66892055C6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BC4F675-DF97-DDCB-9CAB-0916D27C624F}"/>
              </a:ext>
            </a:extLst>
          </p:cNvPr>
          <p:cNvSpPr>
            <a:spLocks noGrp="1"/>
          </p:cNvSpPr>
          <p:nvPr>
            <p:ph type="dt" sz="half" idx="10"/>
          </p:nvPr>
        </p:nvSpPr>
        <p:spPr/>
        <p:txBody>
          <a:bodyPr/>
          <a:lstStyle/>
          <a:p>
            <a:fld id="{B2818036-5C1D-4A57-8187-4337BC0877E2}" type="datetimeFigureOut">
              <a:rPr lang="en-IN" smtClean="0"/>
              <a:t>14-09-2023</a:t>
            </a:fld>
            <a:endParaRPr lang="en-IN"/>
          </a:p>
        </p:txBody>
      </p:sp>
      <p:sp>
        <p:nvSpPr>
          <p:cNvPr id="6" name="Footer Placeholder 5">
            <a:extLst>
              <a:ext uri="{FF2B5EF4-FFF2-40B4-BE49-F238E27FC236}">
                <a16:creationId xmlns:a16="http://schemas.microsoft.com/office/drawing/2014/main" id="{CF76FAAF-96BD-4F5D-30CB-A9CE619ACB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006733E-8255-0F5D-568F-1D68EC00B75D}"/>
              </a:ext>
            </a:extLst>
          </p:cNvPr>
          <p:cNvSpPr>
            <a:spLocks noGrp="1"/>
          </p:cNvSpPr>
          <p:nvPr>
            <p:ph type="sldNum" sz="quarter" idx="12"/>
          </p:nvPr>
        </p:nvSpPr>
        <p:spPr/>
        <p:txBody>
          <a:bodyPr/>
          <a:lstStyle/>
          <a:p>
            <a:fld id="{275BF0CB-0817-439D-85E7-8C3EFFABB219}" type="slidenum">
              <a:rPr lang="en-IN" smtClean="0"/>
              <a:t>‹#›</a:t>
            </a:fld>
            <a:endParaRPr lang="en-IN"/>
          </a:p>
        </p:txBody>
      </p:sp>
    </p:spTree>
    <p:extLst>
      <p:ext uri="{BB962C8B-B14F-4D97-AF65-F5344CB8AC3E}">
        <p14:creationId xmlns:p14="http://schemas.microsoft.com/office/powerpoint/2010/main" val="27737425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B96F9-82B4-9BED-3C08-C067A30CA70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08919C4-0802-D594-F166-66C490E72F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F9BAE7C-F2CC-90F1-8798-38483B3746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25A6546-B05C-067F-F888-23A201480F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98C8CDD-25F0-FB69-97AB-95F30BCDDF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759BA6D-6F5F-66CE-C98C-18CFCA33970B}"/>
              </a:ext>
            </a:extLst>
          </p:cNvPr>
          <p:cNvSpPr>
            <a:spLocks noGrp="1"/>
          </p:cNvSpPr>
          <p:nvPr>
            <p:ph type="dt" sz="half" idx="10"/>
          </p:nvPr>
        </p:nvSpPr>
        <p:spPr/>
        <p:txBody>
          <a:bodyPr/>
          <a:lstStyle/>
          <a:p>
            <a:fld id="{B2818036-5C1D-4A57-8187-4337BC0877E2}" type="datetimeFigureOut">
              <a:rPr lang="en-IN" smtClean="0"/>
              <a:t>14-09-2023</a:t>
            </a:fld>
            <a:endParaRPr lang="en-IN"/>
          </a:p>
        </p:txBody>
      </p:sp>
      <p:sp>
        <p:nvSpPr>
          <p:cNvPr id="8" name="Footer Placeholder 7">
            <a:extLst>
              <a:ext uri="{FF2B5EF4-FFF2-40B4-BE49-F238E27FC236}">
                <a16:creationId xmlns:a16="http://schemas.microsoft.com/office/drawing/2014/main" id="{487B97C8-415A-B6CC-C7F8-0C87CFA24B5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36E2F67-10AD-AD84-D5FD-B23078BB770B}"/>
              </a:ext>
            </a:extLst>
          </p:cNvPr>
          <p:cNvSpPr>
            <a:spLocks noGrp="1"/>
          </p:cNvSpPr>
          <p:nvPr>
            <p:ph type="sldNum" sz="quarter" idx="12"/>
          </p:nvPr>
        </p:nvSpPr>
        <p:spPr/>
        <p:txBody>
          <a:bodyPr/>
          <a:lstStyle/>
          <a:p>
            <a:fld id="{275BF0CB-0817-439D-85E7-8C3EFFABB219}" type="slidenum">
              <a:rPr lang="en-IN" smtClean="0"/>
              <a:t>‹#›</a:t>
            </a:fld>
            <a:endParaRPr lang="en-IN"/>
          </a:p>
        </p:txBody>
      </p:sp>
    </p:spTree>
    <p:extLst>
      <p:ext uri="{BB962C8B-B14F-4D97-AF65-F5344CB8AC3E}">
        <p14:creationId xmlns:p14="http://schemas.microsoft.com/office/powerpoint/2010/main" val="3508390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8F9B4-6D78-7CC6-18C4-BA95F3110DC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3551869-E1ED-A7C4-F527-1374393F6544}"/>
              </a:ext>
            </a:extLst>
          </p:cNvPr>
          <p:cNvSpPr>
            <a:spLocks noGrp="1"/>
          </p:cNvSpPr>
          <p:nvPr>
            <p:ph type="dt" sz="half" idx="10"/>
          </p:nvPr>
        </p:nvSpPr>
        <p:spPr/>
        <p:txBody>
          <a:bodyPr/>
          <a:lstStyle/>
          <a:p>
            <a:fld id="{B2818036-5C1D-4A57-8187-4337BC0877E2}" type="datetimeFigureOut">
              <a:rPr lang="en-IN" smtClean="0"/>
              <a:t>14-09-2023</a:t>
            </a:fld>
            <a:endParaRPr lang="en-IN"/>
          </a:p>
        </p:txBody>
      </p:sp>
      <p:sp>
        <p:nvSpPr>
          <p:cNvPr id="4" name="Footer Placeholder 3">
            <a:extLst>
              <a:ext uri="{FF2B5EF4-FFF2-40B4-BE49-F238E27FC236}">
                <a16:creationId xmlns:a16="http://schemas.microsoft.com/office/drawing/2014/main" id="{798E8432-D7F0-F6DA-8BC0-96D6B04DA35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95E15E6-49C4-D63E-2F83-4154062976B9}"/>
              </a:ext>
            </a:extLst>
          </p:cNvPr>
          <p:cNvSpPr>
            <a:spLocks noGrp="1"/>
          </p:cNvSpPr>
          <p:nvPr>
            <p:ph type="sldNum" sz="quarter" idx="12"/>
          </p:nvPr>
        </p:nvSpPr>
        <p:spPr/>
        <p:txBody>
          <a:bodyPr/>
          <a:lstStyle/>
          <a:p>
            <a:fld id="{275BF0CB-0817-439D-85E7-8C3EFFABB219}" type="slidenum">
              <a:rPr lang="en-IN" smtClean="0"/>
              <a:t>‹#›</a:t>
            </a:fld>
            <a:endParaRPr lang="en-IN"/>
          </a:p>
        </p:txBody>
      </p:sp>
    </p:spTree>
    <p:extLst>
      <p:ext uri="{BB962C8B-B14F-4D97-AF65-F5344CB8AC3E}">
        <p14:creationId xmlns:p14="http://schemas.microsoft.com/office/powerpoint/2010/main" val="3542772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C31CBD-6933-1023-3F4E-BAEA06AFC724}"/>
              </a:ext>
            </a:extLst>
          </p:cNvPr>
          <p:cNvSpPr>
            <a:spLocks noGrp="1"/>
          </p:cNvSpPr>
          <p:nvPr>
            <p:ph type="dt" sz="half" idx="10"/>
          </p:nvPr>
        </p:nvSpPr>
        <p:spPr/>
        <p:txBody>
          <a:bodyPr/>
          <a:lstStyle/>
          <a:p>
            <a:fld id="{B2818036-5C1D-4A57-8187-4337BC0877E2}" type="datetimeFigureOut">
              <a:rPr lang="en-IN" smtClean="0"/>
              <a:t>14-09-2023</a:t>
            </a:fld>
            <a:endParaRPr lang="en-IN"/>
          </a:p>
        </p:txBody>
      </p:sp>
      <p:sp>
        <p:nvSpPr>
          <p:cNvPr id="3" name="Footer Placeholder 2">
            <a:extLst>
              <a:ext uri="{FF2B5EF4-FFF2-40B4-BE49-F238E27FC236}">
                <a16:creationId xmlns:a16="http://schemas.microsoft.com/office/drawing/2014/main" id="{F6F91639-2B6A-CB52-A6F8-2A5DED41F8D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C37E547-D8C0-1048-4FE8-9282BBD5C36C}"/>
              </a:ext>
            </a:extLst>
          </p:cNvPr>
          <p:cNvSpPr>
            <a:spLocks noGrp="1"/>
          </p:cNvSpPr>
          <p:nvPr>
            <p:ph type="sldNum" sz="quarter" idx="12"/>
          </p:nvPr>
        </p:nvSpPr>
        <p:spPr/>
        <p:txBody>
          <a:bodyPr/>
          <a:lstStyle/>
          <a:p>
            <a:fld id="{275BF0CB-0817-439D-85E7-8C3EFFABB219}" type="slidenum">
              <a:rPr lang="en-IN" smtClean="0"/>
              <a:t>‹#›</a:t>
            </a:fld>
            <a:endParaRPr lang="en-IN"/>
          </a:p>
        </p:txBody>
      </p:sp>
    </p:spTree>
    <p:extLst>
      <p:ext uri="{BB962C8B-B14F-4D97-AF65-F5344CB8AC3E}">
        <p14:creationId xmlns:p14="http://schemas.microsoft.com/office/powerpoint/2010/main" val="126311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566F8-4F05-ACE5-E87D-93B83C9D5D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42D9130-06C0-C17B-70FF-EBD266CF96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38FA6C35-C9A6-D605-4C9E-E6368F7AF6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861335-E621-28BF-68BE-8986748F430C}"/>
              </a:ext>
            </a:extLst>
          </p:cNvPr>
          <p:cNvSpPr>
            <a:spLocks noGrp="1"/>
          </p:cNvSpPr>
          <p:nvPr>
            <p:ph type="dt" sz="half" idx="10"/>
          </p:nvPr>
        </p:nvSpPr>
        <p:spPr/>
        <p:txBody>
          <a:bodyPr/>
          <a:lstStyle/>
          <a:p>
            <a:fld id="{B2818036-5C1D-4A57-8187-4337BC0877E2}" type="datetimeFigureOut">
              <a:rPr lang="en-IN" smtClean="0"/>
              <a:t>14-09-2023</a:t>
            </a:fld>
            <a:endParaRPr lang="en-IN"/>
          </a:p>
        </p:txBody>
      </p:sp>
      <p:sp>
        <p:nvSpPr>
          <p:cNvPr id="6" name="Footer Placeholder 5">
            <a:extLst>
              <a:ext uri="{FF2B5EF4-FFF2-40B4-BE49-F238E27FC236}">
                <a16:creationId xmlns:a16="http://schemas.microsoft.com/office/drawing/2014/main" id="{A26E967A-968F-0F41-6117-892BA1195CA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5B61F43-A175-B6F9-AE11-782266A4CF55}"/>
              </a:ext>
            </a:extLst>
          </p:cNvPr>
          <p:cNvSpPr>
            <a:spLocks noGrp="1"/>
          </p:cNvSpPr>
          <p:nvPr>
            <p:ph type="sldNum" sz="quarter" idx="12"/>
          </p:nvPr>
        </p:nvSpPr>
        <p:spPr/>
        <p:txBody>
          <a:bodyPr/>
          <a:lstStyle/>
          <a:p>
            <a:fld id="{275BF0CB-0817-439D-85E7-8C3EFFABB219}" type="slidenum">
              <a:rPr lang="en-IN" smtClean="0"/>
              <a:t>‹#›</a:t>
            </a:fld>
            <a:endParaRPr lang="en-IN"/>
          </a:p>
        </p:txBody>
      </p:sp>
    </p:spTree>
    <p:extLst>
      <p:ext uri="{BB962C8B-B14F-4D97-AF65-F5344CB8AC3E}">
        <p14:creationId xmlns:p14="http://schemas.microsoft.com/office/powerpoint/2010/main" val="3787350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0A9E0-01E2-6C83-5B2F-377EDD2EB4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49A1B0E-FED8-4049-319C-4031B1D618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C467804-2296-3A47-6E90-6FE530FFFA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B9E8FA-6DDA-2ADE-CE10-ADBB6EFEC438}"/>
              </a:ext>
            </a:extLst>
          </p:cNvPr>
          <p:cNvSpPr>
            <a:spLocks noGrp="1"/>
          </p:cNvSpPr>
          <p:nvPr>
            <p:ph type="dt" sz="half" idx="10"/>
          </p:nvPr>
        </p:nvSpPr>
        <p:spPr/>
        <p:txBody>
          <a:bodyPr/>
          <a:lstStyle/>
          <a:p>
            <a:fld id="{B2818036-5C1D-4A57-8187-4337BC0877E2}" type="datetimeFigureOut">
              <a:rPr lang="en-IN" smtClean="0"/>
              <a:t>14-09-2023</a:t>
            </a:fld>
            <a:endParaRPr lang="en-IN"/>
          </a:p>
        </p:txBody>
      </p:sp>
      <p:sp>
        <p:nvSpPr>
          <p:cNvPr id="6" name="Footer Placeholder 5">
            <a:extLst>
              <a:ext uri="{FF2B5EF4-FFF2-40B4-BE49-F238E27FC236}">
                <a16:creationId xmlns:a16="http://schemas.microsoft.com/office/drawing/2014/main" id="{474C9960-E237-8C0F-D8EF-3B9D16D3BF2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5FDBB95-0867-4276-1983-8B387E48DE21}"/>
              </a:ext>
            </a:extLst>
          </p:cNvPr>
          <p:cNvSpPr>
            <a:spLocks noGrp="1"/>
          </p:cNvSpPr>
          <p:nvPr>
            <p:ph type="sldNum" sz="quarter" idx="12"/>
          </p:nvPr>
        </p:nvSpPr>
        <p:spPr/>
        <p:txBody>
          <a:bodyPr/>
          <a:lstStyle/>
          <a:p>
            <a:fld id="{275BF0CB-0817-439D-85E7-8C3EFFABB219}" type="slidenum">
              <a:rPr lang="en-IN" smtClean="0"/>
              <a:t>‹#›</a:t>
            </a:fld>
            <a:endParaRPr lang="en-IN"/>
          </a:p>
        </p:txBody>
      </p:sp>
    </p:spTree>
    <p:extLst>
      <p:ext uri="{BB962C8B-B14F-4D97-AF65-F5344CB8AC3E}">
        <p14:creationId xmlns:p14="http://schemas.microsoft.com/office/powerpoint/2010/main" val="151825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6B3500-162F-BF19-1ABD-26A216D317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8610B1-29BF-693E-C860-9F95D6DE83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1D4228-9500-E0D8-5CA1-FE2C1F901C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818036-5C1D-4A57-8187-4337BC0877E2}" type="datetimeFigureOut">
              <a:rPr lang="en-IN" smtClean="0"/>
              <a:t>14-09-2023</a:t>
            </a:fld>
            <a:endParaRPr lang="en-IN"/>
          </a:p>
        </p:txBody>
      </p:sp>
      <p:sp>
        <p:nvSpPr>
          <p:cNvPr id="5" name="Footer Placeholder 4">
            <a:extLst>
              <a:ext uri="{FF2B5EF4-FFF2-40B4-BE49-F238E27FC236}">
                <a16:creationId xmlns:a16="http://schemas.microsoft.com/office/drawing/2014/main" id="{D1F8E610-25EE-8EA6-043D-21C80BA86D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A8EB8AB-ED07-383D-B432-3D69DF6BD3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5BF0CB-0817-439D-85E7-8C3EFFABB219}" type="slidenum">
              <a:rPr lang="en-IN" smtClean="0"/>
              <a:t>‹#›</a:t>
            </a:fld>
            <a:endParaRPr lang="en-IN"/>
          </a:p>
        </p:txBody>
      </p:sp>
    </p:spTree>
    <p:extLst>
      <p:ext uri="{BB962C8B-B14F-4D97-AF65-F5344CB8AC3E}">
        <p14:creationId xmlns:p14="http://schemas.microsoft.com/office/powerpoint/2010/main" val="36094105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hyperlink" Target="https://byjus.com/jee/forward-bias/" TargetMode="Externa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17FDE51-1686-8EC9-19FE-67FE1666994A}"/>
              </a:ext>
            </a:extLst>
          </p:cNvPr>
          <p:cNvPicPr>
            <a:picLocks noChangeAspect="1"/>
          </p:cNvPicPr>
          <p:nvPr/>
        </p:nvPicPr>
        <p:blipFill>
          <a:blip r:embed="rId2"/>
          <a:stretch>
            <a:fillRect/>
          </a:stretch>
        </p:blipFill>
        <p:spPr>
          <a:xfrm>
            <a:off x="2795401" y="965714"/>
            <a:ext cx="6424217" cy="4198984"/>
          </a:xfrm>
          <a:prstGeom prst="rect">
            <a:avLst/>
          </a:prstGeom>
        </p:spPr>
      </p:pic>
    </p:spTree>
    <p:extLst>
      <p:ext uri="{BB962C8B-B14F-4D97-AF65-F5344CB8AC3E}">
        <p14:creationId xmlns:p14="http://schemas.microsoft.com/office/powerpoint/2010/main" val="15467151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84A67E-4407-2C4E-54E3-9A3B9D5EB1C0}"/>
              </a:ext>
            </a:extLst>
          </p:cNvPr>
          <p:cNvPicPr>
            <a:picLocks noChangeAspect="1"/>
          </p:cNvPicPr>
          <p:nvPr/>
        </p:nvPicPr>
        <p:blipFill>
          <a:blip r:embed="rId2"/>
          <a:stretch>
            <a:fillRect/>
          </a:stretch>
        </p:blipFill>
        <p:spPr>
          <a:xfrm>
            <a:off x="2720047" y="1207577"/>
            <a:ext cx="6751905" cy="4442845"/>
          </a:xfrm>
          <a:prstGeom prst="rect">
            <a:avLst/>
          </a:prstGeom>
        </p:spPr>
      </p:pic>
    </p:spTree>
    <p:extLst>
      <p:ext uri="{BB962C8B-B14F-4D97-AF65-F5344CB8AC3E}">
        <p14:creationId xmlns:p14="http://schemas.microsoft.com/office/powerpoint/2010/main" val="40991930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7BB9D19-8BD6-70A8-572C-71FB953CC180}"/>
              </a:ext>
            </a:extLst>
          </p:cNvPr>
          <p:cNvPicPr>
            <a:picLocks noChangeAspect="1"/>
          </p:cNvPicPr>
          <p:nvPr/>
        </p:nvPicPr>
        <p:blipFill>
          <a:blip r:embed="rId2"/>
          <a:stretch>
            <a:fillRect/>
          </a:stretch>
        </p:blipFill>
        <p:spPr>
          <a:xfrm>
            <a:off x="2468565" y="1215198"/>
            <a:ext cx="7254869" cy="4427604"/>
          </a:xfrm>
          <a:prstGeom prst="rect">
            <a:avLst/>
          </a:prstGeom>
        </p:spPr>
      </p:pic>
    </p:spTree>
    <p:extLst>
      <p:ext uri="{BB962C8B-B14F-4D97-AF65-F5344CB8AC3E}">
        <p14:creationId xmlns:p14="http://schemas.microsoft.com/office/powerpoint/2010/main" val="34202579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1FC66C-8C21-F435-B6CF-E851A6680641}"/>
              </a:ext>
            </a:extLst>
          </p:cNvPr>
          <p:cNvPicPr>
            <a:picLocks noChangeAspect="1"/>
          </p:cNvPicPr>
          <p:nvPr/>
        </p:nvPicPr>
        <p:blipFill>
          <a:blip r:embed="rId2"/>
          <a:stretch>
            <a:fillRect/>
          </a:stretch>
        </p:blipFill>
        <p:spPr>
          <a:xfrm>
            <a:off x="2990581" y="1325697"/>
            <a:ext cx="6210838" cy="4206605"/>
          </a:xfrm>
          <a:prstGeom prst="rect">
            <a:avLst/>
          </a:prstGeom>
        </p:spPr>
      </p:pic>
    </p:spTree>
    <p:extLst>
      <p:ext uri="{BB962C8B-B14F-4D97-AF65-F5344CB8AC3E}">
        <p14:creationId xmlns:p14="http://schemas.microsoft.com/office/powerpoint/2010/main" val="9207854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1FF78C9-4348-A6BE-4DD6-5AADA7E8B9E7}"/>
              </a:ext>
            </a:extLst>
          </p:cNvPr>
          <p:cNvPicPr>
            <a:picLocks noChangeAspect="1"/>
          </p:cNvPicPr>
          <p:nvPr/>
        </p:nvPicPr>
        <p:blipFill>
          <a:blip r:embed="rId2"/>
          <a:stretch>
            <a:fillRect/>
          </a:stretch>
        </p:blipFill>
        <p:spPr>
          <a:xfrm>
            <a:off x="2449514" y="1291405"/>
            <a:ext cx="7292972" cy="4275190"/>
          </a:xfrm>
          <a:prstGeom prst="rect">
            <a:avLst/>
          </a:prstGeom>
        </p:spPr>
      </p:pic>
    </p:spTree>
    <p:extLst>
      <p:ext uri="{BB962C8B-B14F-4D97-AF65-F5344CB8AC3E}">
        <p14:creationId xmlns:p14="http://schemas.microsoft.com/office/powerpoint/2010/main" val="1603324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9169265-0543-7F64-76C1-80AB4771705E}"/>
              </a:ext>
            </a:extLst>
          </p:cNvPr>
          <p:cNvPicPr>
            <a:picLocks noChangeAspect="1"/>
          </p:cNvPicPr>
          <p:nvPr/>
        </p:nvPicPr>
        <p:blipFill>
          <a:blip r:embed="rId2"/>
          <a:stretch>
            <a:fillRect/>
          </a:stretch>
        </p:blipFill>
        <p:spPr>
          <a:xfrm>
            <a:off x="2487617" y="1379042"/>
            <a:ext cx="7216765" cy="4099915"/>
          </a:xfrm>
          <a:prstGeom prst="rect">
            <a:avLst/>
          </a:prstGeom>
        </p:spPr>
      </p:pic>
    </p:spTree>
    <p:extLst>
      <p:ext uri="{BB962C8B-B14F-4D97-AF65-F5344CB8AC3E}">
        <p14:creationId xmlns:p14="http://schemas.microsoft.com/office/powerpoint/2010/main" val="3181044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B69FCD3-E305-13F8-55C0-156563F1EE6A}"/>
              </a:ext>
            </a:extLst>
          </p:cNvPr>
          <p:cNvSpPr txBox="1"/>
          <p:nvPr/>
        </p:nvSpPr>
        <p:spPr>
          <a:xfrm>
            <a:off x="1474237" y="1720840"/>
            <a:ext cx="7672095" cy="2585323"/>
          </a:xfrm>
          <a:prstGeom prst="rect">
            <a:avLst/>
          </a:prstGeom>
          <a:noFill/>
        </p:spPr>
        <p:txBody>
          <a:bodyPr wrap="square">
            <a:spAutoFit/>
          </a:bodyPr>
          <a:lstStyle/>
          <a:p>
            <a:pPr algn="l"/>
            <a:r>
              <a:rPr lang="en-US" b="1" i="0" dirty="0">
                <a:solidFill>
                  <a:srgbClr val="444444"/>
                </a:solidFill>
                <a:effectLst/>
                <a:latin typeface="Times New Roman" panose="02020603050405020304" pitchFamily="18" charset="0"/>
                <a:cs typeface="Times New Roman" panose="02020603050405020304" pitchFamily="18" charset="0"/>
              </a:rPr>
              <a:t>Parts of a Transistor</a:t>
            </a:r>
          </a:p>
          <a:p>
            <a:pPr algn="l"/>
            <a:r>
              <a:rPr lang="en-US" b="0" i="0" dirty="0">
                <a:solidFill>
                  <a:srgbClr val="444444"/>
                </a:solidFill>
                <a:effectLst/>
                <a:latin typeface="Times New Roman" panose="02020603050405020304" pitchFamily="18" charset="0"/>
                <a:cs typeface="Times New Roman" panose="02020603050405020304" pitchFamily="18" charset="0"/>
              </a:rPr>
              <a:t>A typical transistor is composed of three layers of semiconductor materials or, more specifically, terminals which help to make a connection to an external circuit and carry the current. A voltage or current that is applied to any one pair of the terminals of a transistor controls the current through the other pair of terminals. There are three terminals for a transistor. They are listed below:</a:t>
            </a:r>
          </a:p>
          <a:p>
            <a:pPr algn="l">
              <a:buFont typeface="Arial" panose="020B0604020202020204" pitchFamily="34" charset="0"/>
              <a:buChar char="•"/>
            </a:pPr>
            <a:r>
              <a:rPr lang="en-US" b="0" i="0" dirty="0">
                <a:solidFill>
                  <a:srgbClr val="444444"/>
                </a:solidFill>
                <a:effectLst/>
                <a:latin typeface="Times New Roman" panose="02020603050405020304" pitchFamily="18" charset="0"/>
                <a:cs typeface="Times New Roman" panose="02020603050405020304" pitchFamily="18" charset="0"/>
              </a:rPr>
              <a:t>Base: This is used to activate the transistor.</a:t>
            </a:r>
          </a:p>
          <a:p>
            <a:pPr algn="l">
              <a:buFont typeface="Arial" panose="020B0604020202020204" pitchFamily="34" charset="0"/>
              <a:buChar char="•"/>
            </a:pPr>
            <a:r>
              <a:rPr lang="en-US" b="0" i="0" dirty="0">
                <a:solidFill>
                  <a:srgbClr val="444444"/>
                </a:solidFill>
                <a:effectLst/>
                <a:latin typeface="Times New Roman" panose="02020603050405020304" pitchFamily="18" charset="0"/>
                <a:cs typeface="Times New Roman" panose="02020603050405020304" pitchFamily="18" charset="0"/>
              </a:rPr>
              <a:t>Collector: It is the positive lead of the transistor.</a:t>
            </a:r>
          </a:p>
          <a:p>
            <a:pPr algn="l">
              <a:buFont typeface="Arial" panose="020B0604020202020204" pitchFamily="34" charset="0"/>
              <a:buChar char="•"/>
            </a:pPr>
            <a:r>
              <a:rPr lang="en-US" b="0" i="0" dirty="0">
                <a:solidFill>
                  <a:srgbClr val="444444"/>
                </a:solidFill>
                <a:effectLst/>
                <a:latin typeface="Times New Roman" panose="02020603050405020304" pitchFamily="18" charset="0"/>
                <a:cs typeface="Times New Roman" panose="02020603050405020304" pitchFamily="18" charset="0"/>
              </a:rPr>
              <a:t>Emitter: It is the negative lead of the transistor.</a:t>
            </a:r>
          </a:p>
        </p:txBody>
      </p:sp>
      <p:pic>
        <p:nvPicPr>
          <p:cNvPr id="5" name="Picture 4">
            <a:extLst>
              <a:ext uri="{FF2B5EF4-FFF2-40B4-BE49-F238E27FC236}">
                <a16:creationId xmlns:a16="http://schemas.microsoft.com/office/drawing/2014/main" id="{84B119F3-020B-4181-870D-3818FCBA168D}"/>
              </a:ext>
            </a:extLst>
          </p:cNvPr>
          <p:cNvPicPr>
            <a:picLocks noChangeAspect="1"/>
          </p:cNvPicPr>
          <p:nvPr/>
        </p:nvPicPr>
        <p:blipFill>
          <a:blip r:embed="rId2"/>
          <a:stretch>
            <a:fillRect/>
          </a:stretch>
        </p:blipFill>
        <p:spPr>
          <a:xfrm>
            <a:off x="3860320" y="4378152"/>
            <a:ext cx="5105842" cy="1889924"/>
          </a:xfrm>
          <a:prstGeom prst="rect">
            <a:avLst/>
          </a:prstGeom>
        </p:spPr>
      </p:pic>
    </p:spTree>
    <p:extLst>
      <p:ext uri="{BB962C8B-B14F-4D97-AF65-F5344CB8AC3E}">
        <p14:creationId xmlns:p14="http://schemas.microsoft.com/office/powerpoint/2010/main" val="18153759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8F6643A-BA96-EC19-D2B8-1BB8A388FADA}"/>
              </a:ext>
            </a:extLst>
          </p:cNvPr>
          <p:cNvSpPr txBox="1"/>
          <p:nvPr/>
        </p:nvSpPr>
        <p:spPr>
          <a:xfrm>
            <a:off x="1082350" y="764481"/>
            <a:ext cx="9797143" cy="4524315"/>
          </a:xfrm>
          <a:prstGeom prst="rect">
            <a:avLst/>
          </a:prstGeom>
          <a:noFill/>
        </p:spPr>
        <p:txBody>
          <a:bodyPr wrap="square">
            <a:spAutoFit/>
          </a:bodyPr>
          <a:lstStyle/>
          <a:p>
            <a:pPr algn="l"/>
            <a:r>
              <a:rPr lang="en-US" b="1" i="0" dirty="0">
                <a:solidFill>
                  <a:srgbClr val="444444"/>
                </a:solidFill>
                <a:effectLst/>
                <a:latin typeface="Times New Roman" panose="02020603050405020304" pitchFamily="18" charset="0"/>
                <a:cs typeface="Times New Roman" panose="02020603050405020304" pitchFamily="18" charset="0"/>
              </a:rPr>
              <a:t>Types of Transistors</a:t>
            </a:r>
          </a:p>
          <a:p>
            <a:pPr algn="l"/>
            <a:r>
              <a:rPr lang="en-US" b="0" i="0" dirty="0">
                <a:solidFill>
                  <a:srgbClr val="444444"/>
                </a:solidFill>
                <a:effectLst/>
                <a:latin typeface="Times New Roman" panose="02020603050405020304" pitchFamily="18" charset="0"/>
                <a:cs typeface="Times New Roman" panose="02020603050405020304" pitchFamily="18" charset="0"/>
              </a:rPr>
              <a:t>There are mainly two types of transistors, based on how they are used in a circuit.</a:t>
            </a:r>
          </a:p>
          <a:p>
            <a:pPr algn="l"/>
            <a:r>
              <a:rPr lang="en-US" b="1" i="0" dirty="0">
                <a:solidFill>
                  <a:srgbClr val="444444"/>
                </a:solidFill>
                <a:effectLst/>
                <a:latin typeface="Times New Roman" panose="02020603050405020304" pitchFamily="18" charset="0"/>
                <a:cs typeface="Times New Roman" panose="02020603050405020304" pitchFamily="18" charset="0"/>
              </a:rPr>
              <a:t>Bipolar Junction Transistor (BJT)</a:t>
            </a:r>
          </a:p>
          <a:p>
            <a:pPr algn="l"/>
            <a:r>
              <a:rPr lang="en-US" b="0" i="0" dirty="0">
                <a:solidFill>
                  <a:srgbClr val="444444"/>
                </a:solidFill>
                <a:effectLst/>
                <a:latin typeface="Times New Roman" panose="02020603050405020304" pitchFamily="18" charset="0"/>
                <a:cs typeface="Times New Roman" panose="02020603050405020304" pitchFamily="18" charset="0"/>
              </a:rPr>
              <a:t>The three terminals of BJT are the base, emitter and collector. A very small current flowing between the base and emitter can control a larger flow of current between the collector and emitter terminal.</a:t>
            </a:r>
          </a:p>
          <a:p>
            <a:pPr algn="l"/>
            <a:r>
              <a:rPr lang="en-US" b="0" i="0" dirty="0">
                <a:solidFill>
                  <a:srgbClr val="444444"/>
                </a:solidFill>
                <a:effectLst/>
                <a:latin typeface="Times New Roman" panose="02020603050405020304" pitchFamily="18" charset="0"/>
                <a:cs typeface="Times New Roman" panose="02020603050405020304" pitchFamily="18" charset="0"/>
              </a:rPr>
              <a:t>Furthermore, there are two types of BJT, and they include:</a:t>
            </a:r>
          </a:p>
          <a:p>
            <a:pPr algn="l">
              <a:buFont typeface="Arial" panose="020B0604020202020204" pitchFamily="34" charset="0"/>
              <a:buChar char="•"/>
            </a:pPr>
            <a:r>
              <a:rPr lang="en-US" b="0" i="0" dirty="0">
                <a:solidFill>
                  <a:srgbClr val="444444"/>
                </a:solidFill>
                <a:effectLst/>
                <a:latin typeface="Times New Roman" panose="02020603050405020304" pitchFamily="18" charset="0"/>
                <a:cs typeface="Times New Roman" panose="02020603050405020304" pitchFamily="18" charset="0"/>
              </a:rPr>
              <a:t>P-N-P Transistor: It is a type of BJT where one n-type material is introduced or placed between two p-type materials. In such a configuration, the device will control the flow of current. PNP transistor consists of 2 crystal diodes which are connected in series. The right side and left side of the diodes are known as the collector-base diode and emitter-base diode, respectively.</a:t>
            </a:r>
          </a:p>
          <a:p>
            <a:pPr algn="l">
              <a:buFont typeface="Arial" panose="020B0604020202020204" pitchFamily="34" charset="0"/>
              <a:buChar char="•"/>
            </a:pPr>
            <a:r>
              <a:rPr lang="en-US" b="0" i="0" dirty="0">
                <a:solidFill>
                  <a:srgbClr val="444444"/>
                </a:solidFill>
                <a:effectLst/>
                <a:latin typeface="Times New Roman" panose="02020603050405020304" pitchFamily="18" charset="0"/>
                <a:cs typeface="Times New Roman" panose="02020603050405020304" pitchFamily="18" charset="0"/>
              </a:rPr>
              <a:t>N-P-N Transistor: In this transistor, we will find one p-type material that is present between two n-type materials. N-P-N transistor is basically used to amplify weak signals to strong signals. In an NPN transistor, the electrons move from the emitter to the collector region, resulting in the formation of current in the transistor. This transistor is widely used in the circuit.</a:t>
            </a:r>
          </a:p>
          <a:p>
            <a:br>
              <a:rPr lang="en-US"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074433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CECAF3-B3D7-B296-31ED-3252587375C6}"/>
              </a:ext>
            </a:extLst>
          </p:cNvPr>
          <p:cNvPicPr>
            <a:picLocks noChangeAspect="1"/>
          </p:cNvPicPr>
          <p:nvPr/>
        </p:nvPicPr>
        <p:blipFill>
          <a:blip r:embed="rId2"/>
          <a:stretch>
            <a:fillRect/>
          </a:stretch>
        </p:blipFill>
        <p:spPr>
          <a:xfrm>
            <a:off x="2845788" y="1550507"/>
            <a:ext cx="6500423" cy="3756986"/>
          </a:xfrm>
          <a:prstGeom prst="rect">
            <a:avLst/>
          </a:prstGeom>
        </p:spPr>
      </p:pic>
    </p:spTree>
    <p:extLst>
      <p:ext uri="{BB962C8B-B14F-4D97-AF65-F5344CB8AC3E}">
        <p14:creationId xmlns:p14="http://schemas.microsoft.com/office/powerpoint/2010/main" val="34826831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3F87797-6F40-323D-9283-A4D68C38F6CD}"/>
              </a:ext>
            </a:extLst>
          </p:cNvPr>
          <p:cNvSpPr txBox="1"/>
          <p:nvPr/>
        </p:nvSpPr>
        <p:spPr>
          <a:xfrm>
            <a:off x="576166" y="116547"/>
            <a:ext cx="6097554" cy="1754326"/>
          </a:xfrm>
          <a:prstGeom prst="rect">
            <a:avLst/>
          </a:prstGeom>
          <a:noFill/>
        </p:spPr>
        <p:txBody>
          <a:bodyPr wrap="square">
            <a:spAutoFit/>
          </a:bodyPr>
          <a:lstStyle/>
          <a:p>
            <a:pPr algn="l"/>
            <a:r>
              <a:rPr lang="en-US" b="0" i="0" dirty="0">
                <a:solidFill>
                  <a:srgbClr val="444444"/>
                </a:solidFill>
                <a:effectLst/>
                <a:latin typeface="Poppins" panose="00000500000000000000" pitchFamily="2" charset="0"/>
              </a:rPr>
              <a:t>There are three types of configuration, which are common base (CB), common collector (CC) and common emitter (CE).</a:t>
            </a:r>
          </a:p>
          <a:p>
            <a:pPr algn="l"/>
            <a:r>
              <a:rPr lang="en-US" b="0" i="0" dirty="0">
                <a:solidFill>
                  <a:srgbClr val="444444"/>
                </a:solidFill>
                <a:effectLst/>
                <a:latin typeface="Poppins" panose="00000500000000000000" pitchFamily="2" charset="0"/>
              </a:rPr>
              <a:t>In common base (CB) configuration, the base terminal of the transistor is common between input and output terminals.</a:t>
            </a:r>
          </a:p>
        </p:txBody>
      </p:sp>
      <p:pic>
        <p:nvPicPr>
          <p:cNvPr id="6" name="Picture 5">
            <a:extLst>
              <a:ext uri="{FF2B5EF4-FFF2-40B4-BE49-F238E27FC236}">
                <a16:creationId xmlns:a16="http://schemas.microsoft.com/office/drawing/2014/main" id="{847C9FF8-A357-827E-A7E3-527A7481B219}"/>
              </a:ext>
            </a:extLst>
          </p:cNvPr>
          <p:cNvPicPr>
            <a:picLocks noChangeAspect="1"/>
          </p:cNvPicPr>
          <p:nvPr/>
        </p:nvPicPr>
        <p:blipFill>
          <a:blip r:embed="rId2"/>
          <a:stretch>
            <a:fillRect/>
          </a:stretch>
        </p:blipFill>
        <p:spPr>
          <a:xfrm>
            <a:off x="3725974" y="1923919"/>
            <a:ext cx="4740051" cy="3010161"/>
          </a:xfrm>
          <a:prstGeom prst="rect">
            <a:avLst/>
          </a:prstGeom>
        </p:spPr>
      </p:pic>
    </p:spTree>
    <p:extLst>
      <p:ext uri="{BB962C8B-B14F-4D97-AF65-F5344CB8AC3E}">
        <p14:creationId xmlns:p14="http://schemas.microsoft.com/office/powerpoint/2010/main" val="27246244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E594740-531D-586F-C8CB-2F240F2C02CF}"/>
              </a:ext>
            </a:extLst>
          </p:cNvPr>
          <p:cNvSpPr txBox="1"/>
          <p:nvPr/>
        </p:nvSpPr>
        <p:spPr>
          <a:xfrm>
            <a:off x="1033366" y="469651"/>
            <a:ext cx="6097554" cy="1200329"/>
          </a:xfrm>
          <a:prstGeom prst="rect">
            <a:avLst/>
          </a:prstGeom>
          <a:noFill/>
        </p:spPr>
        <p:txBody>
          <a:bodyPr wrap="square">
            <a:spAutoFit/>
          </a:bodyPr>
          <a:lstStyle/>
          <a:p>
            <a:pPr algn="l"/>
            <a:r>
              <a:rPr lang="en-US" b="0" i="0" dirty="0">
                <a:solidFill>
                  <a:srgbClr val="444444"/>
                </a:solidFill>
                <a:effectLst/>
                <a:latin typeface="Times New Roman" panose="02020603050405020304" pitchFamily="18" charset="0"/>
                <a:cs typeface="Times New Roman" panose="02020603050405020304" pitchFamily="18" charset="0"/>
              </a:rPr>
              <a:t>In common collector (CC) configuration, the collector terminals are common between the input and output terminals.</a:t>
            </a:r>
          </a:p>
          <a:p>
            <a:br>
              <a:rPr lang="en-US"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BDE71E57-A46B-C6B8-A15E-9DEFBA6A83A1}"/>
              </a:ext>
            </a:extLst>
          </p:cNvPr>
          <p:cNvPicPr>
            <a:picLocks noChangeAspect="1"/>
          </p:cNvPicPr>
          <p:nvPr/>
        </p:nvPicPr>
        <p:blipFill>
          <a:blip r:embed="rId2"/>
          <a:stretch>
            <a:fillRect/>
          </a:stretch>
        </p:blipFill>
        <p:spPr>
          <a:xfrm>
            <a:off x="3554510" y="1828661"/>
            <a:ext cx="5082980" cy="3200677"/>
          </a:xfrm>
          <a:prstGeom prst="rect">
            <a:avLst/>
          </a:prstGeom>
        </p:spPr>
      </p:pic>
    </p:spTree>
    <p:extLst>
      <p:ext uri="{BB962C8B-B14F-4D97-AF65-F5344CB8AC3E}">
        <p14:creationId xmlns:p14="http://schemas.microsoft.com/office/powerpoint/2010/main" val="13741306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94209AC-683D-A30D-424D-A1A5BE1812DD}"/>
              </a:ext>
            </a:extLst>
          </p:cNvPr>
          <p:cNvPicPr>
            <a:picLocks noChangeAspect="1"/>
          </p:cNvPicPr>
          <p:nvPr/>
        </p:nvPicPr>
        <p:blipFill>
          <a:blip r:embed="rId2"/>
          <a:stretch>
            <a:fillRect/>
          </a:stretch>
        </p:blipFill>
        <p:spPr>
          <a:xfrm>
            <a:off x="2826736" y="1542886"/>
            <a:ext cx="6538527" cy="3772227"/>
          </a:xfrm>
          <a:prstGeom prst="rect">
            <a:avLst/>
          </a:prstGeom>
        </p:spPr>
      </p:pic>
    </p:spTree>
    <p:extLst>
      <p:ext uri="{BB962C8B-B14F-4D97-AF65-F5344CB8AC3E}">
        <p14:creationId xmlns:p14="http://schemas.microsoft.com/office/powerpoint/2010/main" val="13091326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731BD91-F141-01A7-DEA0-D119EBE76497}"/>
              </a:ext>
            </a:extLst>
          </p:cNvPr>
          <p:cNvSpPr txBox="1"/>
          <p:nvPr/>
        </p:nvSpPr>
        <p:spPr>
          <a:xfrm>
            <a:off x="828092" y="270788"/>
            <a:ext cx="6097554" cy="646331"/>
          </a:xfrm>
          <a:prstGeom prst="rect">
            <a:avLst/>
          </a:prstGeom>
          <a:noFill/>
        </p:spPr>
        <p:txBody>
          <a:bodyPr wrap="square">
            <a:spAutoFit/>
          </a:bodyPr>
          <a:lstStyle/>
          <a:p>
            <a:r>
              <a:rPr lang="en-US" b="0" i="0" dirty="0">
                <a:solidFill>
                  <a:srgbClr val="444444"/>
                </a:solidFill>
                <a:effectLst/>
                <a:latin typeface="Times New Roman" panose="02020603050405020304" pitchFamily="18" charset="0"/>
                <a:cs typeface="Times New Roman" panose="02020603050405020304" pitchFamily="18" charset="0"/>
              </a:rPr>
              <a:t>In common emitter (CE) configuration, the emitter terminal is common between the input and the output terminals.</a:t>
            </a:r>
            <a:endParaRPr lang="en-IN"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CE98A7A4-0164-8F61-9E80-C07094BBBA92}"/>
              </a:ext>
            </a:extLst>
          </p:cNvPr>
          <p:cNvPicPr>
            <a:picLocks noChangeAspect="1"/>
          </p:cNvPicPr>
          <p:nvPr/>
        </p:nvPicPr>
        <p:blipFill>
          <a:blip r:embed="rId2"/>
          <a:stretch>
            <a:fillRect/>
          </a:stretch>
        </p:blipFill>
        <p:spPr>
          <a:xfrm>
            <a:off x="3383045" y="1885816"/>
            <a:ext cx="5425910" cy="3086367"/>
          </a:xfrm>
          <a:prstGeom prst="rect">
            <a:avLst/>
          </a:prstGeom>
        </p:spPr>
      </p:pic>
    </p:spTree>
    <p:extLst>
      <p:ext uri="{BB962C8B-B14F-4D97-AF65-F5344CB8AC3E}">
        <p14:creationId xmlns:p14="http://schemas.microsoft.com/office/powerpoint/2010/main" val="1503973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2BBA34-8AD7-ECB2-0F67-5FD21C2FE1A2}"/>
              </a:ext>
            </a:extLst>
          </p:cNvPr>
          <p:cNvSpPr txBox="1"/>
          <p:nvPr/>
        </p:nvSpPr>
        <p:spPr>
          <a:xfrm>
            <a:off x="3048778" y="289192"/>
            <a:ext cx="6097554" cy="5078313"/>
          </a:xfrm>
          <a:prstGeom prst="rect">
            <a:avLst/>
          </a:prstGeom>
          <a:noFill/>
        </p:spPr>
        <p:txBody>
          <a:bodyPr wrap="square">
            <a:spAutoFit/>
          </a:bodyPr>
          <a:lstStyle/>
          <a:p>
            <a:pPr algn="just"/>
            <a:r>
              <a:rPr lang="en-US" b="1" i="0" dirty="0">
                <a:solidFill>
                  <a:srgbClr val="444444"/>
                </a:solidFill>
                <a:effectLst/>
                <a:latin typeface="Times New Roman" panose="02020603050405020304" pitchFamily="18" charset="0"/>
                <a:cs typeface="Times New Roman" panose="02020603050405020304" pitchFamily="18" charset="0"/>
              </a:rPr>
              <a:t>How Do Transistors Work?</a:t>
            </a:r>
          </a:p>
          <a:p>
            <a:pPr algn="just"/>
            <a:r>
              <a:rPr lang="en-US" b="0" i="0" dirty="0">
                <a:solidFill>
                  <a:srgbClr val="444444"/>
                </a:solidFill>
                <a:effectLst/>
                <a:latin typeface="Times New Roman" panose="02020603050405020304" pitchFamily="18" charset="0"/>
                <a:cs typeface="Times New Roman" panose="02020603050405020304" pitchFamily="18" charset="0"/>
              </a:rPr>
              <a:t>Let us look at the working of transistors. We know that BJT consists of three terminals (Emitter, Base and Collector). It is a current-driven device where two P-N junctions exist within a BJT.</a:t>
            </a:r>
          </a:p>
          <a:p>
            <a:pPr algn="just"/>
            <a:r>
              <a:rPr lang="en-US" b="0" i="0" dirty="0">
                <a:solidFill>
                  <a:srgbClr val="444444"/>
                </a:solidFill>
                <a:effectLst/>
                <a:latin typeface="Times New Roman" panose="02020603050405020304" pitchFamily="18" charset="0"/>
                <a:cs typeface="Times New Roman" panose="02020603050405020304" pitchFamily="18" charset="0"/>
              </a:rPr>
              <a:t>One P-N junction exists between the emitter and base region, and the second junction exists between the collector and base region. A very small amount of current flow through the emitter to the base can control a reasonably large amount of current flow through the device from the emitter to the collector.</a:t>
            </a:r>
          </a:p>
          <a:p>
            <a:pPr algn="just"/>
            <a:r>
              <a:rPr lang="en-US" b="0" i="0" dirty="0">
                <a:solidFill>
                  <a:srgbClr val="444444"/>
                </a:solidFill>
                <a:effectLst/>
                <a:latin typeface="Times New Roman" panose="02020603050405020304" pitchFamily="18" charset="0"/>
                <a:cs typeface="Times New Roman" panose="02020603050405020304" pitchFamily="18" charset="0"/>
              </a:rPr>
              <a:t>In the usual operation of BJT, the base-emitter junction is </a:t>
            </a:r>
            <a:r>
              <a:rPr lang="en-US" i="0" strike="noStrike" dirty="0">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forward-biased</a:t>
            </a:r>
            <a:r>
              <a:rPr lang="en-US" b="0" i="0" dirty="0">
                <a:solidFill>
                  <a:srgbClr val="444444"/>
                </a:solidFill>
                <a:effectLst/>
                <a:latin typeface="Times New Roman" panose="02020603050405020304" pitchFamily="18" charset="0"/>
                <a:cs typeface="Times New Roman" panose="02020603050405020304" pitchFamily="18" charset="0"/>
              </a:rPr>
              <a:t>, and the base-collector junction is reverse-biased. When a current flows through the base-emitter junction, the current will flow in the collector circuit.</a:t>
            </a:r>
          </a:p>
          <a:p>
            <a:pPr algn="just"/>
            <a:r>
              <a:rPr lang="en-US" b="0" i="0" dirty="0">
                <a:solidFill>
                  <a:srgbClr val="444444"/>
                </a:solidFill>
                <a:effectLst/>
                <a:latin typeface="Times New Roman" panose="02020603050405020304" pitchFamily="18" charset="0"/>
                <a:cs typeface="Times New Roman" panose="02020603050405020304" pitchFamily="18" charset="0"/>
              </a:rPr>
              <a:t>In order to explain the working of the transistor, let us take an example of an NPN transistor. The same principles are used for the PNP transistor, except that the current carriers are holes, and the voltages are reversed.</a:t>
            </a:r>
          </a:p>
        </p:txBody>
      </p:sp>
    </p:spTree>
    <p:extLst>
      <p:ext uri="{BB962C8B-B14F-4D97-AF65-F5344CB8AC3E}">
        <p14:creationId xmlns:p14="http://schemas.microsoft.com/office/powerpoint/2010/main" val="2335809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E9F15B0-2EBB-9226-3616-5DACCFD895D0}"/>
              </a:ext>
            </a:extLst>
          </p:cNvPr>
          <p:cNvSpPr txBox="1"/>
          <p:nvPr/>
        </p:nvSpPr>
        <p:spPr>
          <a:xfrm>
            <a:off x="305578" y="168468"/>
            <a:ext cx="11124422" cy="2585323"/>
          </a:xfrm>
          <a:prstGeom prst="rect">
            <a:avLst/>
          </a:prstGeom>
          <a:noFill/>
        </p:spPr>
        <p:txBody>
          <a:bodyPr wrap="square">
            <a:spAutoFit/>
          </a:bodyPr>
          <a:lstStyle/>
          <a:p>
            <a:pPr algn="just"/>
            <a:r>
              <a:rPr lang="en-US" b="1" i="0" dirty="0">
                <a:solidFill>
                  <a:srgbClr val="444444"/>
                </a:solidFill>
                <a:effectLst/>
                <a:latin typeface="Times New Roman" panose="02020603050405020304" pitchFamily="18" charset="0"/>
                <a:cs typeface="Times New Roman" panose="02020603050405020304" pitchFamily="18" charset="0"/>
              </a:rPr>
              <a:t>Operation of NPN Transistor</a:t>
            </a:r>
          </a:p>
          <a:p>
            <a:pPr algn="just"/>
            <a:r>
              <a:rPr lang="en-US" b="0" i="0" dirty="0">
                <a:solidFill>
                  <a:srgbClr val="444444"/>
                </a:solidFill>
                <a:effectLst/>
                <a:latin typeface="Times New Roman" panose="02020603050405020304" pitchFamily="18" charset="0"/>
                <a:cs typeface="Times New Roman" panose="02020603050405020304" pitchFamily="18" charset="0"/>
              </a:rPr>
              <a:t>The emitter of the NPN device is made of n-type material; hence, the majority of carriers are electrons. When the base-emitter junction is forward-biased, the electrons will move from the n-type region towards the p-type region, and the minority carrier holes move towards the n-type region.</a:t>
            </a:r>
          </a:p>
          <a:p>
            <a:pPr algn="just"/>
            <a:r>
              <a:rPr lang="en-US" b="0" i="0" dirty="0">
                <a:solidFill>
                  <a:srgbClr val="444444"/>
                </a:solidFill>
                <a:effectLst/>
                <a:latin typeface="Times New Roman" panose="02020603050405020304" pitchFamily="18" charset="0"/>
                <a:cs typeface="Times New Roman" panose="02020603050405020304" pitchFamily="18" charset="0"/>
              </a:rPr>
              <a:t>When they meet each other, they will combine, enabling a current to flow across the junction. When the junction is reverse-biased, the holes and electrons move away from the junction, and now, the depletion region forms between the two areas and no current will flow through it.</a:t>
            </a:r>
          </a:p>
          <a:p>
            <a:pPr algn="just"/>
            <a:br>
              <a:rPr lang="en-US"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0C7C2235-4DBF-301F-A5D1-23E7D8371487}"/>
              </a:ext>
            </a:extLst>
          </p:cNvPr>
          <p:cNvPicPr>
            <a:picLocks noChangeAspect="1"/>
          </p:cNvPicPr>
          <p:nvPr/>
        </p:nvPicPr>
        <p:blipFill>
          <a:blip r:embed="rId2"/>
          <a:stretch>
            <a:fillRect/>
          </a:stretch>
        </p:blipFill>
        <p:spPr>
          <a:xfrm>
            <a:off x="3480645" y="2553405"/>
            <a:ext cx="5006774" cy="3101609"/>
          </a:xfrm>
          <a:prstGeom prst="rect">
            <a:avLst/>
          </a:prstGeom>
        </p:spPr>
      </p:pic>
    </p:spTree>
    <p:extLst>
      <p:ext uri="{BB962C8B-B14F-4D97-AF65-F5344CB8AC3E}">
        <p14:creationId xmlns:p14="http://schemas.microsoft.com/office/powerpoint/2010/main" val="26643255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09C9D54-7386-8305-4F7D-BFA95C67C605}"/>
              </a:ext>
            </a:extLst>
          </p:cNvPr>
          <p:cNvSpPr txBox="1"/>
          <p:nvPr/>
        </p:nvSpPr>
        <p:spPr>
          <a:xfrm>
            <a:off x="1201317" y="1274430"/>
            <a:ext cx="9622194" cy="2031325"/>
          </a:xfrm>
          <a:prstGeom prst="rect">
            <a:avLst/>
          </a:prstGeom>
          <a:noFill/>
        </p:spPr>
        <p:txBody>
          <a:bodyPr wrap="square">
            <a:spAutoFit/>
          </a:bodyPr>
          <a:lstStyle/>
          <a:p>
            <a:pPr algn="just"/>
            <a:r>
              <a:rPr lang="en-US" b="0" i="0" dirty="0">
                <a:solidFill>
                  <a:srgbClr val="444444"/>
                </a:solidFill>
                <a:effectLst/>
                <a:latin typeface="Times New Roman" panose="02020603050405020304" pitchFamily="18" charset="0"/>
                <a:cs typeface="Times New Roman" panose="02020603050405020304" pitchFamily="18" charset="0"/>
              </a:rPr>
              <a:t>When a current flows between the base and emitter, the electrons will leave the emitter and flow into the base, as shown above. Normally, the electrons will combine when they reach the depletion region.</a:t>
            </a:r>
          </a:p>
          <a:p>
            <a:pPr algn="just"/>
            <a:r>
              <a:rPr lang="en-US" b="0" i="0" dirty="0">
                <a:solidFill>
                  <a:srgbClr val="444444"/>
                </a:solidFill>
                <a:effectLst/>
                <a:latin typeface="Times New Roman" panose="02020603050405020304" pitchFamily="18" charset="0"/>
                <a:cs typeface="Times New Roman" panose="02020603050405020304" pitchFamily="18" charset="0"/>
              </a:rPr>
              <a:t>But the doping level in this region is very low, and the base is also very thin. This means that most of the electrons are able to travel across the region without recombining with holes. As a result, the electrons will drift towards the collector.</a:t>
            </a:r>
          </a:p>
          <a:p>
            <a:pPr algn="just"/>
            <a:r>
              <a:rPr lang="en-US" b="0" i="0" dirty="0">
                <a:solidFill>
                  <a:srgbClr val="444444"/>
                </a:solidFill>
                <a:effectLst/>
                <a:latin typeface="Times New Roman" panose="02020603050405020304" pitchFamily="18" charset="0"/>
                <a:cs typeface="Times New Roman" panose="02020603050405020304" pitchFamily="18" charset="0"/>
              </a:rPr>
              <a:t>In this way, they are able to flow across what is effectively a reverse-biased junction, and the current flows in the collector circuit.</a:t>
            </a:r>
          </a:p>
        </p:txBody>
      </p:sp>
    </p:spTree>
    <p:extLst>
      <p:ext uri="{BB962C8B-B14F-4D97-AF65-F5344CB8AC3E}">
        <p14:creationId xmlns:p14="http://schemas.microsoft.com/office/powerpoint/2010/main" val="16652130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5D96360-1289-4753-4A2F-504A16DB5E1C}"/>
              </a:ext>
            </a:extLst>
          </p:cNvPr>
          <p:cNvSpPr txBox="1"/>
          <p:nvPr/>
        </p:nvSpPr>
        <p:spPr>
          <a:xfrm>
            <a:off x="1098679" y="327088"/>
            <a:ext cx="10405965" cy="2585323"/>
          </a:xfrm>
          <a:prstGeom prst="rect">
            <a:avLst/>
          </a:prstGeom>
          <a:noFill/>
        </p:spPr>
        <p:txBody>
          <a:bodyPr wrap="square">
            <a:spAutoFit/>
          </a:bodyPr>
          <a:lstStyle/>
          <a:p>
            <a:pPr algn="just"/>
            <a:r>
              <a:rPr lang="en-US" b="1" i="0" dirty="0">
                <a:solidFill>
                  <a:srgbClr val="444444"/>
                </a:solidFill>
                <a:effectLst/>
                <a:latin typeface="Times New Roman" panose="02020603050405020304" pitchFamily="18" charset="0"/>
                <a:cs typeface="Times New Roman" panose="02020603050405020304" pitchFamily="18" charset="0"/>
              </a:rPr>
              <a:t>Characteristics of Transistor</a:t>
            </a:r>
          </a:p>
          <a:p>
            <a:pPr algn="just"/>
            <a:r>
              <a:rPr lang="en-US" b="0" i="0" dirty="0">
                <a:solidFill>
                  <a:srgbClr val="444444"/>
                </a:solidFill>
                <a:effectLst/>
                <a:latin typeface="Times New Roman" panose="02020603050405020304" pitchFamily="18" charset="0"/>
                <a:cs typeface="Times New Roman" panose="02020603050405020304" pitchFamily="18" charset="0"/>
              </a:rPr>
              <a:t>Characteristics of the transistor are the plots which can represent the relation between the current and the voltage of a transistor in a particular configuration.</a:t>
            </a:r>
          </a:p>
          <a:p>
            <a:pPr algn="just"/>
            <a:r>
              <a:rPr lang="en-US" b="0" i="0" dirty="0">
                <a:solidFill>
                  <a:srgbClr val="444444"/>
                </a:solidFill>
                <a:effectLst/>
                <a:latin typeface="Times New Roman" panose="02020603050405020304" pitchFamily="18" charset="0"/>
                <a:cs typeface="Times New Roman" panose="02020603050405020304" pitchFamily="18" charset="0"/>
              </a:rPr>
              <a:t>There are two types of characteristics.</a:t>
            </a:r>
          </a:p>
          <a:p>
            <a:pPr algn="just">
              <a:buFont typeface="Arial" panose="020B0604020202020204" pitchFamily="34" charset="0"/>
              <a:buChar char="•"/>
            </a:pPr>
            <a:r>
              <a:rPr lang="en-US" b="0" i="0" dirty="0">
                <a:solidFill>
                  <a:srgbClr val="444444"/>
                </a:solidFill>
                <a:effectLst/>
                <a:latin typeface="Times New Roman" panose="02020603050405020304" pitchFamily="18" charset="0"/>
                <a:cs typeface="Times New Roman" panose="02020603050405020304" pitchFamily="18" charset="0"/>
              </a:rPr>
              <a:t>Input characteristics: It will give us the details about the change in input current with the variation in input voltage by keeping output voltage constant.</a:t>
            </a:r>
          </a:p>
          <a:p>
            <a:pPr algn="just">
              <a:buFont typeface="Arial" panose="020B0604020202020204" pitchFamily="34" charset="0"/>
              <a:buChar char="•"/>
            </a:pPr>
            <a:r>
              <a:rPr lang="en-US" b="0" i="0" dirty="0">
                <a:solidFill>
                  <a:srgbClr val="444444"/>
                </a:solidFill>
                <a:effectLst/>
                <a:latin typeface="Times New Roman" panose="02020603050405020304" pitchFamily="18" charset="0"/>
                <a:cs typeface="Times New Roman" panose="02020603050405020304" pitchFamily="18" charset="0"/>
              </a:rPr>
              <a:t>Output characteristics: It is a plot of output current with output voltage by keeping the input current constant.</a:t>
            </a:r>
          </a:p>
          <a:p>
            <a:pPr algn="just">
              <a:buFont typeface="Arial" panose="020B0604020202020204" pitchFamily="34" charset="0"/>
              <a:buChar char="•"/>
            </a:pPr>
            <a:r>
              <a:rPr lang="en-US" b="0" i="0" dirty="0">
                <a:solidFill>
                  <a:srgbClr val="444444"/>
                </a:solidFill>
                <a:effectLst/>
                <a:latin typeface="Times New Roman" panose="02020603050405020304" pitchFamily="18" charset="0"/>
                <a:cs typeface="Times New Roman" panose="02020603050405020304" pitchFamily="18" charset="0"/>
              </a:rPr>
              <a:t>Current transfer characteristics: This plot shows the variation of the output current with the input current by keeping the voltage constant.</a:t>
            </a:r>
          </a:p>
        </p:txBody>
      </p:sp>
    </p:spTree>
    <p:extLst>
      <p:ext uri="{BB962C8B-B14F-4D97-AF65-F5344CB8AC3E}">
        <p14:creationId xmlns:p14="http://schemas.microsoft.com/office/powerpoint/2010/main" val="22042240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3F9953-ED36-E710-E9F6-440349BB99EA}"/>
              </a:ext>
            </a:extLst>
          </p:cNvPr>
          <p:cNvPicPr>
            <a:picLocks noChangeAspect="1"/>
          </p:cNvPicPr>
          <p:nvPr/>
        </p:nvPicPr>
        <p:blipFill>
          <a:blip r:embed="rId2"/>
          <a:stretch>
            <a:fillRect/>
          </a:stretch>
        </p:blipFill>
        <p:spPr>
          <a:xfrm>
            <a:off x="2487617" y="1173284"/>
            <a:ext cx="7216765" cy="4511431"/>
          </a:xfrm>
          <a:prstGeom prst="rect">
            <a:avLst/>
          </a:prstGeom>
        </p:spPr>
      </p:pic>
    </p:spTree>
    <p:extLst>
      <p:ext uri="{BB962C8B-B14F-4D97-AF65-F5344CB8AC3E}">
        <p14:creationId xmlns:p14="http://schemas.microsoft.com/office/powerpoint/2010/main" val="1694352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B25ABE9-A93A-E249-A467-F3BDDAD7246B}"/>
              </a:ext>
            </a:extLst>
          </p:cNvPr>
          <p:cNvPicPr>
            <a:picLocks noChangeAspect="1"/>
          </p:cNvPicPr>
          <p:nvPr/>
        </p:nvPicPr>
        <p:blipFill>
          <a:blip r:embed="rId2"/>
          <a:stretch>
            <a:fillRect/>
          </a:stretch>
        </p:blipFill>
        <p:spPr>
          <a:xfrm>
            <a:off x="2857219" y="1199957"/>
            <a:ext cx="6477561" cy="4458086"/>
          </a:xfrm>
          <a:prstGeom prst="rect">
            <a:avLst/>
          </a:prstGeom>
        </p:spPr>
      </p:pic>
    </p:spTree>
    <p:extLst>
      <p:ext uri="{BB962C8B-B14F-4D97-AF65-F5344CB8AC3E}">
        <p14:creationId xmlns:p14="http://schemas.microsoft.com/office/powerpoint/2010/main" val="14190915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0816A3C-F994-21AC-D064-E1862572F780}"/>
              </a:ext>
            </a:extLst>
          </p:cNvPr>
          <p:cNvPicPr>
            <a:picLocks noChangeAspect="1"/>
          </p:cNvPicPr>
          <p:nvPr/>
        </p:nvPicPr>
        <p:blipFill>
          <a:blip r:embed="rId2"/>
          <a:stretch>
            <a:fillRect/>
          </a:stretch>
        </p:blipFill>
        <p:spPr>
          <a:xfrm>
            <a:off x="3009632" y="1420956"/>
            <a:ext cx="6172735" cy="4016088"/>
          </a:xfrm>
          <a:prstGeom prst="rect">
            <a:avLst/>
          </a:prstGeom>
        </p:spPr>
      </p:pic>
    </p:spTree>
    <p:extLst>
      <p:ext uri="{BB962C8B-B14F-4D97-AF65-F5344CB8AC3E}">
        <p14:creationId xmlns:p14="http://schemas.microsoft.com/office/powerpoint/2010/main" val="2531433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01F478-5901-BCBA-8810-9915444D0881}"/>
              </a:ext>
            </a:extLst>
          </p:cNvPr>
          <p:cNvPicPr>
            <a:picLocks noChangeAspect="1"/>
          </p:cNvPicPr>
          <p:nvPr/>
        </p:nvPicPr>
        <p:blipFill>
          <a:blip r:embed="rId2"/>
          <a:stretch>
            <a:fillRect/>
          </a:stretch>
        </p:blipFill>
        <p:spPr>
          <a:xfrm>
            <a:off x="2845788" y="1219008"/>
            <a:ext cx="6500423" cy="4419983"/>
          </a:xfrm>
          <a:prstGeom prst="rect">
            <a:avLst/>
          </a:prstGeom>
        </p:spPr>
      </p:pic>
    </p:spTree>
    <p:extLst>
      <p:ext uri="{BB962C8B-B14F-4D97-AF65-F5344CB8AC3E}">
        <p14:creationId xmlns:p14="http://schemas.microsoft.com/office/powerpoint/2010/main" val="225097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87E86F-7C1E-F28E-6273-035E2BC5E7C9}"/>
              </a:ext>
            </a:extLst>
          </p:cNvPr>
          <p:cNvPicPr>
            <a:picLocks noChangeAspect="1"/>
          </p:cNvPicPr>
          <p:nvPr/>
        </p:nvPicPr>
        <p:blipFill>
          <a:blip r:embed="rId2"/>
          <a:stretch>
            <a:fillRect/>
          </a:stretch>
        </p:blipFill>
        <p:spPr>
          <a:xfrm>
            <a:off x="2777202" y="1420956"/>
            <a:ext cx="6637595" cy="4016088"/>
          </a:xfrm>
          <a:prstGeom prst="rect">
            <a:avLst/>
          </a:prstGeom>
        </p:spPr>
      </p:pic>
    </p:spTree>
    <p:extLst>
      <p:ext uri="{BB962C8B-B14F-4D97-AF65-F5344CB8AC3E}">
        <p14:creationId xmlns:p14="http://schemas.microsoft.com/office/powerpoint/2010/main" val="1269196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C630737-5026-4317-EB21-D389DC3554A6}"/>
              </a:ext>
            </a:extLst>
          </p:cNvPr>
          <p:cNvPicPr>
            <a:picLocks noChangeAspect="1"/>
          </p:cNvPicPr>
          <p:nvPr/>
        </p:nvPicPr>
        <p:blipFill>
          <a:blip r:embed="rId2"/>
          <a:stretch>
            <a:fillRect/>
          </a:stretch>
        </p:blipFill>
        <p:spPr>
          <a:xfrm>
            <a:off x="2796254" y="1401904"/>
            <a:ext cx="6599492" cy="4054191"/>
          </a:xfrm>
          <a:prstGeom prst="rect">
            <a:avLst/>
          </a:prstGeom>
        </p:spPr>
      </p:pic>
    </p:spTree>
    <p:extLst>
      <p:ext uri="{BB962C8B-B14F-4D97-AF65-F5344CB8AC3E}">
        <p14:creationId xmlns:p14="http://schemas.microsoft.com/office/powerpoint/2010/main" val="733505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EF282E9-4C67-03AF-6E5B-47E35348EB90}"/>
              </a:ext>
            </a:extLst>
          </p:cNvPr>
          <p:cNvPicPr>
            <a:picLocks noChangeAspect="1"/>
          </p:cNvPicPr>
          <p:nvPr/>
        </p:nvPicPr>
        <p:blipFill>
          <a:blip r:embed="rId2"/>
          <a:stretch>
            <a:fillRect/>
          </a:stretch>
        </p:blipFill>
        <p:spPr>
          <a:xfrm>
            <a:off x="3173476" y="1253301"/>
            <a:ext cx="5845047" cy="4351397"/>
          </a:xfrm>
          <a:prstGeom prst="rect">
            <a:avLst/>
          </a:prstGeom>
        </p:spPr>
      </p:pic>
    </p:spTree>
    <p:extLst>
      <p:ext uri="{BB962C8B-B14F-4D97-AF65-F5344CB8AC3E}">
        <p14:creationId xmlns:p14="http://schemas.microsoft.com/office/powerpoint/2010/main" val="3831668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TotalTime>
  <Words>926</Words>
  <Application>Microsoft Office PowerPoint</Application>
  <PresentationFormat>Widescreen</PresentationFormat>
  <Paragraphs>36</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Calibri Light</vt:lpstr>
      <vt:lpstr>Poppins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sanavanimtech@hotmail.com</dc:creator>
  <cp:lastModifiedBy>vani sana</cp:lastModifiedBy>
  <cp:revision>3</cp:revision>
  <dcterms:created xsi:type="dcterms:W3CDTF">2023-08-14T05:59:57Z</dcterms:created>
  <dcterms:modified xsi:type="dcterms:W3CDTF">2023-09-14T10:40:43Z</dcterms:modified>
</cp:coreProperties>
</file>

<file path=docProps/thumbnail.jpeg>
</file>